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352" r:id="rId2"/>
    <p:sldId id="346" r:id="rId3"/>
    <p:sldId id="347" r:id="rId4"/>
    <p:sldId id="348" r:id="rId5"/>
    <p:sldId id="349" r:id="rId6"/>
    <p:sldId id="350" r:id="rId7"/>
    <p:sldId id="353" r:id="rId8"/>
    <p:sldId id="357" r:id="rId9"/>
    <p:sldId id="35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1416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6B1872-7E9C-4278-8933-B629EFBF3BB3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DEB79C-3B15-48F6-BD5A-61E4A1D675A0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Lagrange Interpolation Formula</a:t>
          </a:r>
          <a:endParaRPr lang="en-US" dirty="0"/>
        </a:p>
      </dgm:t>
    </dgm:pt>
    <dgm:pt modelId="{34D3F70F-FB98-4D81-876B-D25EDB8FA5B4}" type="parTrans" cxnId="{A802F3B8-FD45-4692-8836-05F5A1DBA6E3}">
      <dgm:prSet/>
      <dgm:spPr/>
      <dgm:t>
        <a:bodyPr/>
        <a:lstStyle/>
        <a:p>
          <a:endParaRPr lang="en-US"/>
        </a:p>
      </dgm:t>
    </dgm:pt>
    <dgm:pt modelId="{5CAAB24A-429D-495D-A322-B8F958BB0D62}" type="sibTrans" cxnId="{A802F3B8-FD45-4692-8836-05F5A1DBA6E3}">
      <dgm:prSet/>
      <dgm:spPr/>
      <dgm:t>
        <a:bodyPr/>
        <a:lstStyle/>
        <a:p>
          <a:endParaRPr lang="en-US"/>
        </a:p>
      </dgm:t>
    </dgm:pt>
    <dgm:pt modelId="{1BB450AB-9C27-435D-B0EA-5A95267A6A79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Newton’s Divided Difference Interpolation Formula</a:t>
          </a:r>
          <a:endParaRPr lang="en-US" dirty="0"/>
        </a:p>
      </dgm:t>
    </dgm:pt>
    <dgm:pt modelId="{FC58AB07-B2FF-442C-9CF1-0AB0E12AF467}" type="parTrans" cxnId="{C099114B-4AE4-475A-8F19-CDD3EB8D5B82}">
      <dgm:prSet/>
      <dgm:spPr/>
      <dgm:t>
        <a:bodyPr/>
        <a:lstStyle/>
        <a:p>
          <a:endParaRPr lang="en-US"/>
        </a:p>
      </dgm:t>
    </dgm:pt>
    <dgm:pt modelId="{10D26E0C-76C1-4660-9D69-09B4D1428A88}" type="sibTrans" cxnId="{C099114B-4AE4-475A-8F19-CDD3EB8D5B82}">
      <dgm:prSet/>
      <dgm:spPr/>
      <dgm:t>
        <a:bodyPr/>
        <a:lstStyle/>
        <a:p>
          <a:endParaRPr lang="en-US"/>
        </a:p>
      </dgm:t>
    </dgm:pt>
    <dgm:pt modelId="{7772AF4C-502C-41E8-9507-2C7B92698875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Newton’s Forward Difference Interpolation Formula For equally Spaced Data</a:t>
          </a:r>
          <a:endParaRPr lang="en-US" dirty="0"/>
        </a:p>
      </dgm:t>
    </dgm:pt>
    <dgm:pt modelId="{12163E0E-98EE-456E-8964-0C795130A4BB}" type="parTrans" cxnId="{DE99DD7A-BAC9-4D7F-9EA5-EFF68EC8AD73}">
      <dgm:prSet/>
      <dgm:spPr/>
      <dgm:t>
        <a:bodyPr/>
        <a:lstStyle/>
        <a:p>
          <a:endParaRPr lang="en-US"/>
        </a:p>
      </dgm:t>
    </dgm:pt>
    <dgm:pt modelId="{3D53C7C3-EE49-4E69-984D-D862549159DD}" type="sibTrans" cxnId="{DE99DD7A-BAC9-4D7F-9EA5-EFF68EC8AD73}">
      <dgm:prSet/>
      <dgm:spPr/>
      <dgm:t>
        <a:bodyPr/>
        <a:lstStyle/>
        <a:p>
          <a:endParaRPr lang="en-US"/>
        </a:p>
      </dgm:t>
    </dgm:pt>
    <dgm:pt modelId="{6E8CACC7-B6B1-47F2-AB24-B6212113014A}">
      <dgm:prSet phldrT="[Text]"/>
      <dgm:spPr/>
      <dgm:t>
        <a:bodyPr/>
        <a:lstStyle/>
        <a:p>
          <a:r>
            <a:rPr lang="en-US" dirty="0" smtClean="0"/>
            <a:t>Cubic Splines</a:t>
          </a:r>
          <a:endParaRPr lang="en-US" dirty="0"/>
        </a:p>
      </dgm:t>
    </dgm:pt>
    <dgm:pt modelId="{A497E7FE-1F5B-4AB7-9E78-1BF88BCF31CD}" type="parTrans" cxnId="{59A05F28-5A28-47A2-9889-290FCE76846C}">
      <dgm:prSet/>
      <dgm:spPr/>
      <dgm:t>
        <a:bodyPr/>
        <a:lstStyle/>
        <a:p>
          <a:endParaRPr lang="en-US"/>
        </a:p>
      </dgm:t>
    </dgm:pt>
    <dgm:pt modelId="{68F1F732-3127-4DE1-B511-2D3C8758BEA6}" type="sibTrans" cxnId="{59A05F28-5A28-47A2-9889-290FCE76846C}">
      <dgm:prSet/>
      <dgm:spPr/>
      <dgm:t>
        <a:bodyPr/>
        <a:lstStyle/>
        <a:p>
          <a:endParaRPr lang="en-US"/>
        </a:p>
      </dgm:t>
    </dgm:pt>
    <dgm:pt modelId="{C1248678-20CB-4EE1-B83E-C330CD29FAA8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Newton’s Backward Difference Interpolation Formula For equally Spaced Data</a:t>
          </a:r>
          <a:endParaRPr lang="en-US" dirty="0"/>
        </a:p>
      </dgm:t>
    </dgm:pt>
    <dgm:pt modelId="{39BFA1FE-20AA-4A38-9F2C-15CFD972D2B4}" type="parTrans" cxnId="{74A28921-1E25-47CF-91AD-5C46AC0D5DA3}">
      <dgm:prSet/>
      <dgm:spPr/>
      <dgm:t>
        <a:bodyPr/>
        <a:lstStyle/>
        <a:p>
          <a:endParaRPr lang="en-US"/>
        </a:p>
      </dgm:t>
    </dgm:pt>
    <dgm:pt modelId="{97B07597-E84D-4AE3-9227-68D4A908C70A}" type="sibTrans" cxnId="{74A28921-1E25-47CF-91AD-5C46AC0D5DA3}">
      <dgm:prSet/>
      <dgm:spPr/>
      <dgm:t>
        <a:bodyPr/>
        <a:lstStyle/>
        <a:p>
          <a:endParaRPr lang="en-US"/>
        </a:p>
      </dgm:t>
    </dgm:pt>
    <dgm:pt modelId="{D36DB508-D6DE-4C23-AF42-84845669F4BB}" type="pres">
      <dgm:prSet presAssocID="{286B1872-7E9C-4278-8933-B629EFBF3BB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B0C9206-7D22-4F19-9C6D-CF86A6460D07}" type="pres">
      <dgm:prSet presAssocID="{F1DEB79C-3B15-48F6-BD5A-61E4A1D675A0}" presName="composite" presStyleCnt="0"/>
      <dgm:spPr/>
    </dgm:pt>
    <dgm:pt modelId="{8B3FCC57-AD6E-4417-B5E4-5444F716454A}" type="pres">
      <dgm:prSet presAssocID="{F1DEB79C-3B15-48F6-BD5A-61E4A1D675A0}" presName="rect1" presStyleLbl="tr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541EE3-4070-43E9-A739-05740A405560}" type="pres">
      <dgm:prSet presAssocID="{F1DEB79C-3B15-48F6-BD5A-61E4A1D675A0}" presName="rect2" presStyleLbl="fgImgPlace1" presStyleIdx="0" presStyleCnt="5" custLinFactNeighborX="-13396" custLinFactNeighborY="-468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FDC3242-087C-4CA9-986A-B0BB365DA61D}" type="pres">
      <dgm:prSet presAssocID="{5CAAB24A-429D-495D-A322-B8F958BB0D62}" presName="sibTrans" presStyleCnt="0"/>
      <dgm:spPr/>
    </dgm:pt>
    <dgm:pt modelId="{CFF49F11-13A4-4EDA-979D-07CF3E2C8429}" type="pres">
      <dgm:prSet presAssocID="{1BB450AB-9C27-435D-B0EA-5A95267A6A79}" presName="composite" presStyleCnt="0"/>
      <dgm:spPr/>
    </dgm:pt>
    <dgm:pt modelId="{4F2B51DC-89C3-4253-9C4E-162D7D790F82}" type="pres">
      <dgm:prSet presAssocID="{1BB450AB-9C27-435D-B0EA-5A95267A6A79}" presName="rect1" presStyleLbl="tr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72345F-6521-4F66-9800-7EA2DFDB5B2B}" type="pres">
      <dgm:prSet presAssocID="{1BB450AB-9C27-435D-B0EA-5A95267A6A79}" presName="rect2" presStyleLbl="fgImgPlace1" presStyleIdx="1" presStyleCnt="5" custLinFactNeighborX="-22234" custLinFactNeighborY="-468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0C82030-CC96-4FCB-A70A-DFC76CF7247D}" type="pres">
      <dgm:prSet presAssocID="{10D26E0C-76C1-4660-9D69-09B4D1428A88}" presName="sibTrans" presStyleCnt="0"/>
      <dgm:spPr/>
    </dgm:pt>
    <dgm:pt modelId="{35EBE132-174E-4AFC-A6A9-A53A3A5EE057}" type="pres">
      <dgm:prSet presAssocID="{7772AF4C-502C-41E8-9507-2C7B92698875}" presName="composite" presStyleCnt="0"/>
      <dgm:spPr/>
    </dgm:pt>
    <dgm:pt modelId="{A5A0056A-E67D-4E35-A4E0-031928A9867F}" type="pres">
      <dgm:prSet presAssocID="{7772AF4C-502C-41E8-9507-2C7B92698875}" presName="rect1" presStyleLbl="tr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0F2B05-7565-4F54-9E73-AAE2C3895DDD}" type="pres">
      <dgm:prSet presAssocID="{7772AF4C-502C-41E8-9507-2C7B92698875}" presName="rect2" presStyleLbl="fgImgPlace1" presStyleIdx="2" presStyleCnt="5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1C58681-CFA2-47EE-8407-FCC3D1DCA2C4}" type="pres">
      <dgm:prSet presAssocID="{3D53C7C3-EE49-4E69-984D-D862549159DD}" presName="sibTrans" presStyleCnt="0"/>
      <dgm:spPr/>
    </dgm:pt>
    <dgm:pt modelId="{9D409D6D-3467-4806-8D01-E560847BE17E}" type="pres">
      <dgm:prSet presAssocID="{C1248678-20CB-4EE1-B83E-C330CD29FAA8}" presName="composite" presStyleCnt="0"/>
      <dgm:spPr/>
    </dgm:pt>
    <dgm:pt modelId="{200AA7C3-5EDA-4930-B134-0E3EAEDFAE14}" type="pres">
      <dgm:prSet presAssocID="{C1248678-20CB-4EE1-B83E-C330CD29FAA8}" presName="rect1" presStyleLbl="tr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3D6AD6-7E0E-4738-9AF2-3D537953A4FD}" type="pres">
      <dgm:prSet presAssocID="{C1248678-20CB-4EE1-B83E-C330CD29FAA8}" presName="rect2" presStyleLbl="fgImgPlace1" presStyleIdx="3" presStyleCnt="5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4E230F0F-4952-455E-B698-3413433CB71F}" type="pres">
      <dgm:prSet presAssocID="{97B07597-E84D-4AE3-9227-68D4A908C70A}" presName="sibTrans" presStyleCnt="0"/>
      <dgm:spPr/>
    </dgm:pt>
    <dgm:pt modelId="{4496810D-DBBE-4F2E-8239-DA201616BD21}" type="pres">
      <dgm:prSet presAssocID="{6E8CACC7-B6B1-47F2-AB24-B6212113014A}" presName="composite" presStyleCnt="0"/>
      <dgm:spPr/>
    </dgm:pt>
    <dgm:pt modelId="{AED26990-B074-4C42-8E32-043B440B3304}" type="pres">
      <dgm:prSet presAssocID="{6E8CACC7-B6B1-47F2-AB24-B6212113014A}" presName="rect1" presStyleLbl="tr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339441-2F86-4237-8F56-2BAE0595C653}" type="pres">
      <dgm:prSet presAssocID="{6E8CACC7-B6B1-47F2-AB24-B6212113014A}" presName="rect2" presStyleLbl="fgImgPlace1" presStyleIdx="4" presStyleCnt="5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FDBA574E-8082-45F8-A65D-8999040F2B65}" type="presOf" srcId="{C1248678-20CB-4EE1-B83E-C330CD29FAA8}" destId="{200AA7C3-5EDA-4930-B134-0E3EAEDFAE14}" srcOrd="0" destOrd="0" presId="urn:microsoft.com/office/officeart/2008/layout/PictureStrips"/>
    <dgm:cxn modelId="{13FDE653-AD1F-4C00-9F5B-DC49366B890F}" type="presOf" srcId="{7772AF4C-502C-41E8-9507-2C7B92698875}" destId="{A5A0056A-E67D-4E35-A4E0-031928A9867F}" srcOrd="0" destOrd="0" presId="urn:microsoft.com/office/officeart/2008/layout/PictureStrips"/>
    <dgm:cxn modelId="{7370DDED-298E-4B27-81B7-95247E50FC10}" type="presOf" srcId="{F1DEB79C-3B15-48F6-BD5A-61E4A1D675A0}" destId="{8B3FCC57-AD6E-4417-B5E4-5444F716454A}" srcOrd="0" destOrd="0" presId="urn:microsoft.com/office/officeart/2008/layout/PictureStrips"/>
    <dgm:cxn modelId="{C099114B-4AE4-475A-8F19-CDD3EB8D5B82}" srcId="{286B1872-7E9C-4278-8933-B629EFBF3BB3}" destId="{1BB450AB-9C27-435D-B0EA-5A95267A6A79}" srcOrd="1" destOrd="0" parTransId="{FC58AB07-B2FF-442C-9CF1-0AB0E12AF467}" sibTransId="{10D26E0C-76C1-4660-9D69-09B4D1428A88}"/>
    <dgm:cxn modelId="{DE99DD7A-BAC9-4D7F-9EA5-EFF68EC8AD73}" srcId="{286B1872-7E9C-4278-8933-B629EFBF3BB3}" destId="{7772AF4C-502C-41E8-9507-2C7B92698875}" srcOrd="2" destOrd="0" parTransId="{12163E0E-98EE-456E-8964-0C795130A4BB}" sibTransId="{3D53C7C3-EE49-4E69-984D-D862549159DD}"/>
    <dgm:cxn modelId="{59A05F28-5A28-47A2-9889-290FCE76846C}" srcId="{286B1872-7E9C-4278-8933-B629EFBF3BB3}" destId="{6E8CACC7-B6B1-47F2-AB24-B6212113014A}" srcOrd="4" destOrd="0" parTransId="{A497E7FE-1F5B-4AB7-9E78-1BF88BCF31CD}" sibTransId="{68F1F732-3127-4DE1-B511-2D3C8758BEA6}"/>
    <dgm:cxn modelId="{E9F78466-F97D-4AB9-AFE6-9D8F531F6EC5}" type="presOf" srcId="{1BB450AB-9C27-435D-B0EA-5A95267A6A79}" destId="{4F2B51DC-89C3-4253-9C4E-162D7D790F82}" srcOrd="0" destOrd="0" presId="urn:microsoft.com/office/officeart/2008/layout/PictureStrips"/>
    <dgm:cxn modelId="{74A28921-1E25-47CF-91AD-5C46AC0D5DA3}" srcId="{286B1872-7E9C-4278-8933-B629EFBF3BB3}" destId="{C1248678-20CB-4EE1-B83E-C330CD29FAA8}" srcOrd="3" destOrd="0" parTransId="{39BFA1FE-20AA-4A38-9F2C-15CFD972D2B4}" sibTransId="{97B07597-E84D-4AE3-9227-68D4A908C70A}"/>
    <dgm:cxn modelId="{A802F3B8-FD45-4692-8836-05F5A1DBA6E3}" srcId="{286B1872-7E9C-4278-8933-B629EFBF3BB3}" destId="{F1DEB79C-3B15-48F6-BD5A-61E4A1D675A0}" srcOrd="0" destOrd="0" parTransId="{34D3F70F-FB98-4D81-876B-D25EDB8FA5B4}" sibTransId="{5CAAB24A-429D-495D-A322-B8F958BB0D62}"/>
    <dgm:cxn modelId="{296C7F68-DCD9-4078-A45C-A82453D18BC1}" type="presOf" srcId="{286B1872-7E9C-4278-8933-B629EFBF3BB3}" destId="{D36DB508-D6DE-4C23-AF42-84845669F4BB}" srcOrd="0" destOrd="0" presId="urn:microsoft.com/office/officeart/2008/layout/PictureStrips"/>
    <dgm:cxn modelId="{3001E594-FCF7-4C1E-9586-DBDF81FC5C99}" type="presOf" srcId="{6E8CACC7-B6B1-47F2-AB24-B6212113014A}" destId="{AED26990-B074-4C42-8E32-043B440B3304}" srcOrd="0" destOrd="0" presId="urn:microsoft.com/office/officeart/2008/layout/PictureStrips"/>
    <dgm:cxn modelId="{AA942CEB-C687-41D8-8F88-1CE08E625835}" type="presParOf" srcId="{D36DB508-D6DE-4C23-AF42-84845669F4BB}" destId="{AB0C9206-7D22-4F19-9C6D-CF86A6460D07}" srcOrd="0" destOrd="0" presId="urn:microsoft.com/office/officeart/2008/layout/PictureStrips"/>
    <dgm:cxn modelId="{0E43F5C0-E787-47D2-B8C2-9D48B2D2E7DD}" type="presParOf" srcId="{AB0C9206-7D22-4F19-9C6D-CF86A6460D07}" destId="{8B3FCC57-AD6E-4417-B5E4-5444F716454A}" srcOrd="0" destOrd="0" presId="urn:microsoft.com/office/officeart/2008/layout/PictureStrips"/>
    <dgm:cxn modelId="{9BB1FFE1-F808-431A-BFB0-C18667E596AF}" type="presParOf" srcId="{AB0C9206-7D22-4F19-9C6D-CF86A6460D07}" destId="{24541EE3-4070-43E9-A739-05740A405560}" srcOrd="1" destOrd="0" presId="urn:microsoft.com/office/officeart/2008/layout/PictureStrips"/>
    <dgm:cxn modelId="{354606A3-6965-4A60-9598-881255943B30}" type="presParOf" srcId="{D36DB508-D6DE-4C23-AF42-84845669F4BB}" destId="{9FDC3242-087C-4CA9-986A-B0BB365DA61D}" srcOrd="1" destOrd="0" presId="urn:microsoft.com/office/officeart/2008/layout/PictureStrips"/>
    <dgm:cxn modelId="{0C136E02-C59E-4304-8DD8-DF2642E30200}" type="presParOf" srcId="{D36DB508-D6DE-4C23-AF42-84845669F4BB}" destId="{CFF49F11-13A4-4EDA-979D-07CF3E2C8429}" srcOrd="2" destOrd="0" presId="urn:microsoft.com/office/officeart/2008/layout/PictureStrips"/>
    <dgm:cxn modelId="{7F156A9C-D859-4FD6-84ED-BF2256B8E538}" type="presParOf" srcId="{CFF49F11-13A4-4EDA-979D-07CF3E2C8429}" destId="{4F2B51DC-89C3-4253-9C4E-162D7D790F82}" srcOrd="0" destOrd="0" presId="urn:microsoft.com/office/officeart/2008/layout/PictureStrips"/>
    <dgm:cxn modelId="{A50FAC39-7FB2-414E-8E6D-E4886DC49A96}" type="presParOf" srcId="{CFF49F11-13A4-4EDA-979D-07CF3E2C8429}" destId="{3C72345F-6521-4F66-9800-7EA2DFDB5B2B}" srcOrd="1" destOrd="0" presId="urn:microsoft.com/office/officeart/2008/layout/PictureStrips"/>
    <dgm:cxn modelId="{0CC4F944-746F-4E29-BF9C-DBBD1D2AD012}" type="presParOf" srcId="{D36DB508-D6DE-4C23-AF42-84845669F4BB}" destId="{90C82030-CC96-4FCB-A70A-DFC76CF7247D}" srcOrd="3" destOrd="0" presId="urn:microsoft.com/office/officeart/2008/layout/PictureStrips"/>
    <dgm:cxn modelId="{F336B3F2-D2DD-450E-985D-C3202CD72515}" type="presParOf" srcId="{D36DB508-D6DE-4C23-AF42-84845669F4BB}" destId="{35EBE132-174E-4AFC-A6A9-A53A3A5EE057}" srcOrd="4" destOrd="0" presId="urn:microsoft.com/office/officeart/2008/layout/PictureStrips"/>
    <dgm:cxn modelId="{B407143E-0DF2-4A1E-90AD-9CE67CDF4136}" type="presParOf" srcId="{35EBE132-174E-4AFC-A6A9-A53A3A5EE057}" destId="{A5A0056A-E67D-4E35-A4E0-031928A9867F}" srcOrd="0" destOrd="0" presId="urn:microsoft.com/office/officeart/2008/layout/PictureStrips"/>
    <dgm:cxn modelId="{9B8D9A92-721C-4306-B551-5D9C853BC318}" type="presParOf" srcId="{35EBE132-174E-4AFC-A6A9-A53A3A5EE057}" destId="{850F2B05-7565-4F54-9E73-AAE2C3895DDD}" srcOrd="1" destOrd="0" presId="urn:microsoft.com/office/officeart/2008/layout/PictureStrips"/>
    <dgm:cxn modelId="{A1369B90-D108-4DC7-84BA-ED2E0C960F3A}" type="presParOf" srcId="{D36DB508-D6DE-4C23-AF42-84845669F4BB}" destId="{B1C58681-CFA2-47EE-8407-FCC3D1DCA2C4}" srcOrd="5" destOrd="0" presId="urn:microsoft.com/office/officeart/2008/layout/PictureStrips"/>
    <dgm:cxn modelId="{C59F2233-8454-4E15-B404-F7B4F1DE02CA}" type="presParOf" srcId="{D36DB508-D6DE-4C23-AF42-84845669F4BB}" destId="{9D409D6D-3467-4806-8D01-E560847BE17E}" srcOrd="6" destOrd="0" presId="urn:microsoft.com/office/officeart/2008/layout/PictureStrips"/>
    <dgm:cxn modelId="{45E57E73-37C1-4949-AEAC-081C890E1B2E}" type="presParOf" srcId="{9D409D6D-3467-4806-8D01-E560847BE17E}" destId="{200AA7C3-5EDA-4930-B134-0E3EAEDFAE14}" srcOrd="0" destOrd="0" presId="urn:microsoft.com/office/officeart/2008/layout/PictureStrips"/>
    <dgm:cxn modelId="{151A137F-728B-4C19-B82C-016F523794C0}" type="presParOf" srcId="{9D409D6D-3467-4806-8D01-E560847BE17E}" destId="{483D6AD6-7E0E-4738-9AF2-3D537953A4FD}" srcOrd="1" destOrd="0" presId="urn:microsoft.com/office/officeart/2008/layout/PictureStrips"/>
    <dgm:cxn modelId="{13C088A9-721E-4F08-954A-6FE86EDE32D4}" type="presParOf" srcId="{D36DB508-D6DE-4C23-AF42-84845669F4BB}" destId="{4E230F0F-4952-455E-B698-3413433CB71F}" srcOrd="7" destOrd="0" presId="urn:microsoft.com/office/officeart/2008/layout/PictureStrips"/>
    <dgm:cxn modelId="{2BCFF440-8045-40E0-BDB0-FB3991F80FD2}" type="presParOf" srcId="{D36DB508-D6DE-4C23-AF42-84845669F4BB}" destId="{4496810D-DBBE-4F2E-8239-DA201616BD21}" srcOrd="8" destOrd="0" presId="urn:microsoft.com/office/officeart/2008/layout/PictureStrips"/>
    <dgm:cxn modelId="{219AEC8D-068A-414C-818B-C4DA0E5E8F22}" type="presParOf" srcId="{4496810D-DBBE-4F2E-8239-DA201616BD21}" destId="{AED26990-B074-4C42-8E32-043B440B3304}" srcOrd="0" destOrd="0" presId="urn:microsoft.com/office/officeart/2008/layout/PictureStrips"/>
    <dgm:cxn modelId="{6A86B2CA-7BD4-4A21-BB54-488012D33DFF}" type="presParOf" srcId="{4496810D-DBBE-4F2E-8239-DA201616BD21}" destId="{54339441-2F86-4237-8F56-2BAE0595C653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FCC57-AD6E-4417-B5E4-5444F716454A}">
      <dsp:nvSpPr>
        <dsp:cNvPr id="0" name=""/>
        <dsp:cNvSpPr/>
      </dsp:nvSpPr>
      <dsp:spPr>
        <a:xfrm>
          <a:off x="152900" y="590957"/>
          <a:ext cx="3649598" cy="114049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2498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Lagrange Interpolation Formula</a:t>
          </a:r>
          <a:endParaRPr lang="en-US" sz="1800" kern="1200" dirty="0"/>
        </a:p>
      </dsp:txBody>
      <dsp:txXfrm>
        <a:off x="152900" y="590957"/>
        <a:ext cx="3649598" cy="1140499"/>
      </dsp:txXfrm>
    </dsp:sp>
    <dsp:sp modelId="{24541EE3-4070-43E9-A739-05740A405560}">
      <dsp:nvSpPr>
        <dsp:cNvPr id="0" name=""/>
        <dsp:cNvSpPr/>
      </dsp:nvSpPr>
      <dsp:spPr>
        <a:xfrm>
          <a:off x="0" y="420613"/>
          <a:ext cx="798349" cy="1197524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2B51DC-89C3-4253-9C4E-162D7D790F82}">
      <dsp:nvSpPr>
        <dsp:cNvPr id="0" name=""/>
        <dsp:cNvSpPr/>
      </dsp:nvSpPr>
      <dsp:spPr>
        <a:xfrm>
          <a:off x="4198167" y="590957"/>
          <a:ext cx="3649598" cy="114049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2498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Newton’s Divided Difference Interpolation Formula</a:t>
          </a:r>
          <a:endParaRPr lang="en-US" sz="1800" kern="1200" dirty="0"/>
        </a:p>
      </dsp:txBody>
      <dsp:txXfrm>
        <a:off x="4198167" y="590957"/>
        <a:ext cx="3649598" cy="1140499"/>
      </dsp:txXfrm>
    </dsp:sp>
    <dsp:sp modelId="{3C72345F-6521-4F66-9800-7EA2DFDB5B2B}">
      <dsp:nvSpPr>
        <dsp:cNvPr id="0" name=""/>
        <dsp:cNvSpPr/>
      </dsp:nvSpPr>
      <dsp:spPr>
        <a:xfrm>
          <a:off x="3868595" y="420613"/>
          <a:ext cx="798349" cy="1197524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A0056A-E67D-4E35-A4E0-031928A9867F}">
      <dsp:nvSpPr>
        <dsp:cNvPr id="0" name=""/>
        <dsp:cNvSpPr/>
      </dsp:nvSpPr>
      <dsp:spPr>
        <a:xfrm>
          <a:off x="152900" y="2026719"/>
          <a:ext cx="3649598" cy="114049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2498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Newton’s Forward Difference Interpolation Formula For equally Spaced Data</a:t>
          </a:r>
          <a:endParaRPr lang="en-US" sz="1800" kern="1200" dirty="0"/>
        </a:p>
      </dsp:txBody>
      <dsp:txXfrm>
        <a:off x="152900" y="2026719"/>
        <a:ext cx="3649598" cy="1140499"/>
      </dsp:txXfrm>
    </dsp:sp>
    <dsp:sp modelId="{850F2B05-7565-4F54-9E73-AAE2C3895DDD}">
      <dsp:nvSpPr>
        <dsp:cNvPr id="0" name=""/>
        <dsp:cNvSpPr/>
      </dsp:nvSpPr>
      <dsp:spPr>
        <a:xfrm>
          <a:off x="833" y="1861980"/>
          <a:ext cx="798349" cy="1197524"/>
        </a:xfrm>
        <a:prstGeom prst="rect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0AA7C3-5EDA-4930-B134-0E3EAEDFAE14}">
      <dsp:nvSpPr>
        <dsp:cNvPr id="0" name=""/>
        <dsp:cNvSpPr/>
      </dsp:nvSpPr>
      <dsp:spPr>
        <a:xfrm>
          <a:off x="4198167" y="2026719"/>
          <a:ext cx="3649598" cy="114049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2498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Newton’s Backward Difference Interpolation Formula For equally Spaced Data</a:t>
          </a:r>
          <a:endParaRPr lang="en-US" sz="1800" kern="1200" dirty="0"/>
        </a:p>
      </dsp:txBody>
      <dsp:txXfrm>
        <a:off x="4198167" y="2026719"/>
        <a:ext cx="3649598" cy="1140499"/>
      </dsp:txXfrm>
    </dsp:sp>
    <dsp:sp modelId="{483D6AD6-7E0E-4738-9AF2-3D537953A4FD}">
      <dsp:nvSpPr>
        <dsp:cNvPr id="0" name=""/>
        <dsp:cNvSpPr/>
      </dsp:nvSpPr>
      <dsp:spPr>
        <a:xfrm>
          <a:off x="4046100" y="1861980"/>
          <a:ext cx="798349" cy="1197524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D26990-B074-4C42-8E32-043B440B3304}">
      <dsp:nvSpPr>
        <dsp:cNvPr id="0" name=""/>
        <dsp:cNvSpPr/>
      </dsp:nvSpPr>
      <dsp:spPr>
        <a:xfrm>
          <a:off x="2175533" y="3462481"/>
          <a:ext cx="3649598" cy="114049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2498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Cubic Splines</a:t>
          </a:r>
          <a:endParaRPr lang="en-US" sz="1800" kern="1200" dirty="0"/>
        </a:p>
      </dsp:txBody>
      <dsp:txXfrm>
        <a:off x="2175533" y="3462481"/>
        <a:ext cx="3649598" cy="1140499"/>
      </dsp:txXfrm>
    </dsp:sp>
    <dsp:sp modelId="{54339441-2F86-4237-8F56-2BAE0595C653}">
      <dsp:nvSpPr>
        <dsp:cNvPr id="0" name=""/>
        <dsp:cNvSpPr/>
      </dsp:nvSpPr>
      <dsp:spPr>
        <a:xfrm>
          <a:off x="2023467" y="3297743"/>
          <a:ext cx="798349" cy="1197524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2"/>
            <a:ext cx="7848600" cy="1927225"/>
          </a:xfrm>
        </p:spPr>
        <p:txBody>
          <a:bodyPr anchor="b">
            <a:noAutofit/>
          </a:bodyPr>
          <a:lstStyle>
            <a:lvl1pPr>
              <a:defRPr sz="405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1"/>
            <a:ext cx="7772400" cy="2200275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6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1500" b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15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4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4"/>
            <a:ext cx="2139696" cy="4243615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7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060032D-4502-4FC7-AF63-60C9ABC0B2E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>
                <a:solidFill>
                  <a:srgbClr val="FFFFFF"/>
                </a:solidFill>
              </a:defRPr>
            </a:lvl1pPr>
          </a:lstStyle>
          <a:p>
            <a:fld id="{01040886-A454-4E88-A176-F6017D78001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spcBef>
          <a:spcPct val="0"/>
        </a:spcBef>
        <a:buNone/>
        <a:defRPr sz="3000" kern="1200" spc="-75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91540" indent="-102870" algn="l" defTabSz="6858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05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02870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975" kern="1200">
          <a:solidFill>
            <a:schemeClr val="tx1"/>
          </a:solidFill>
          <a:latin typeface="+mn-lt"/>
          <a:ea typeface="+mn-ea"/>
          <a:cs typeface="+mn-cs"/>
        </a:defRPr>
      </a:lvl6pPr>
      <a:lvl7pPr marL="116586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975" kern="1200">
          <a:solidFill>
            <a:schemeClr val="tx1"/>
          </a:solidFill>
          <a:latin typeface="+mn-lt"/>
          <a:ea typeface="+mn-ea"/>
          <a:cs typeface="+mn-cs"/>
        </a:defRPr>
      </a:lvl7pPr>
      <a:lvl8pPr marL="130302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975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9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1650"/>
            <a:ext cx="7848600" cy="1445419"/>
          </a:xfrm>
        </p:spPr>
        <p:txBody>
          <a:bodyPr/>
          <a:lstStyle/>
          <a:p>
            <a:r>
              <a:rPr lang="en-US" dirty="0"/>
              <a:t>Interpolation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2057400"/>
            <a:ext cx="3447569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0771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08709"/>
            <a:ext cx="2133600" cy="609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Interpolation: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28600" y="1094509"/>
                <a:ext cx="8763000" cy="2867891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 smtClean="0"/>
                  <a:t>is </a:t>
                </a:r>
                <a:r>
                  <a:rPr lang="en-US" sz="2000" dirty="0"/>
                  <a:t>the technique to estimate the function </a:t>
                </a:r>
                <a:r>
                  <a:rPr lang="en-US" sz="2000" dirty="0" smtClean="0"/>
                  <a:t>for the given set of data points.</a:t>
                </a:r>
                <a:endParaRPr lang="en-US" sz="2000" dirty="0" smtClean="0">
                  <a:solidFill>
                    <a:schemeClr val="tx1"/>
                  </a:solidFill>
                </a:endParaRPr>
              </a:p>
              <a:p>
                <a:r>
                  <a:rPr lang="en-US" sz="2000" dirty="0" smtClean="0">
                    <a:solidFill>
                      <a:schemeClr val="tx1"/>
                    </a:solidFill>
                  </a:rPr>
                  <a:t>is the technique to estimate the function value at an intermediate point that lies between precise data points.</a:t>
                </a:r>
              </a:p>
              <a:p>
                <a:r>
                  <a:rPr lang="en-US" sz="2000" dirty="0" smtClean="0">
                    <a:solidFill>
                      <a:schemeClr val="tx1"/>
                    </a:solidFill>
                  </a:rPr>
                  <a:t>is an approach in which estimated curve passes directly through each of the points. </a:t>
                </a:r>
              </a:p>
              <a:p>
                <a:pPr marL="0" indent="0">
                  <a:buNone/>
                </a:pPr>
                <a:endParaRPr lang="en-US" sz="2000" dirty="0">
                  <a:solidFill>
                    <a:schemeClr val="tx1"/>
                  </a:solidFill>
                </a:endParaRPr>
              </a:p>
              <a:p>
                <a:r>
                  <a:rPr lang="en-US" sz="2000" dirty="0" smtClean="0">
                    <a:solidFill>
                      <a:schemeClr val="tx1"/>
                    </a:solidFill>
                  </a:rPr>
                  <a:t>Thus, For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/>
                      </a:rPr>
                      <m:t>𝑛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/>
                      </a:rPr>
                      <m:t>+1</m:t>
                    </m:r>
                  </m:oMath>
                </a14:m>
                <a:r>
                  <a:rPr lang="en-US" sz="2000" dirty="0" smtClean="0">
                    <a:solidFill>
                      <a:schemeClr val="tx1"/>
                    </a:solidFill>
                  </a:rPr>
                  <a:t> data points, there is one and only one polynomial of degree n that passes through all the points.</a:t>
                </a:r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8600" y="1094509"/>
                <a:ext cx="8763000" cy="2867891"/>
              </a:xfrm>
              <a:blipFill>
                <a:blip r:embed="rId2"/>
                <a:stretch>
                  <a:fillRect l="-348" t="-1064" r="-626" b="-8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4114800"/>
            <a:ext cx="5863643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623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are several Interpolation Techniques.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9374223"/>
              </p:ext>
            </p:extLst>
          </p:nvPr>
        </p:nvGraphicFramePr>
        <p:xfrm>
          <a:off x="685800" y="1295400"/>
          <a:ext cx="78486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1593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300" dirty="0" smtClean="0"/>
              <a:t>Data Types:</a:t>
            </a:r>
            <a:br>
              <a:rPr lang="en-US" sz="3300" dirty="0" smtClean="0"/>
            </a:br>
            <a:r>
              <a:rPr lang="en-US" sz="3300" dirty="0" smtClean="0"/>
              <a:t>Equally </a:t>
            </a:r>
            <a:r>
              <a:rPr lang="en-US" sz="3300" dirty="0"/>
              <a:t>Spaced and Unequal Spaced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229600" cy="4114800"/>
              </a:xfrm>
            </p:spPr>
            <p:txBody>
              <a:bodyPr>
                <a:normAutofit/>
              </a:bodyPr>
              <a:lstStyle/>
              <a:p>
                <a:endParaRPr lang="en-US" sz="2400" dirty="0" smtClean="0">
                  <a:solidFill>
                    <a:schemeClr val="tx1"/>
                  </a:solidFill>
                </a:endParaRPr>
              </a:p>
              <a:p>
                <a:r>
                  <a:rPr lang="en-US" sz="2400" b="1" dirty="0" smtClean="0">
                    <a:solidFill>
                      <a:schemeClr val="tx1"/>
                    </a:solidFill>
                  </a:rPr>
                  <a:t>Equally spaced data</a:t>
                </a:r>
                <a:r>
                  <a:rPr lang="en-US" sz="2400" dirty="0" smtClean="0">
                    <a:solidFill>
                      <a:schemeClr val="tx1"/>
                    </a:solidFill>
                  </a:rPr>
                  <a:t>: Values of independent variable are equally spaced. For example if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/>
                      </a:rPr>
                      <m:t>𝑦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/>
                      </a:rPr>
                      <m:t>𝑓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/>
                      </a:rPr>
                      <m:t>(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/>
                      </a:rPr>
                      <m:t>𝑥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 smtClean="0">
                    <a:solidFill>
                      <a:schemeClr val="tx1"/>
                    </a:solidFill>
                  </a:rPr>
                  <a:t> then</a:t>
                </a:r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229600" cy="4114800"/>
              </a:xfrm>
              <a:blipFill>
                <a:blip r:embed="rId2"/>
                <a:stretch>
                  <a:fillRect l="-667" r="-7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564302"/>
              </p:ext>
            </p:extLst>
          </p:nvPr>
        </p:nvGraphicFramePr>
        <p:xfrm>
          <a:off x="1066800" y="3592049"/>
          <a:ext cx="5219700" cy="8740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703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703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9215804"/>
              </p:ext>
            </p:extLst>
          </p:nvPr>
        </p:nvGraphicFramePr>
        <p:xfrm>
          <a:off x="1066800" y="4612327"/>
          <a:ext cx="5219700" cy="8740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39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39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39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39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39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3703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703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26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124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433511" y="4687669"/>
            <a:ext cx="1643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Equally Spaced Data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97354" y="3592052"/>
            <a:ext cx="1627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Unequal Spaced Data</a:t>
            </a:r>
          </a:p>
        </p:txBody>
      </p:sp>
      <p:sp>
        <p:nvSpPr>
          <p:cNvPr id="8" name="Oval 7"/>
          <p:cNvSpPr/>
          <p:nvPr/>
        </p:nvSpPr>
        <p:spPr>
          <a:xfrm>
            <a:off x="2209800" y="3352800"/>
            <a:ext cx="3327559" cy="708706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Freeform 8"/>
          <p:cNvSpPr/>
          <p:nvPr/>
        </p:nvSpPr>
        <p:spPr>
          <a:xfrm>
            <a:off x="4852336" y="3429000"/>
            <a:ext cx="1813160" cy="239691"/>
          </a:xfrm>
          <a:custGeom>
            <a:avLst/>
            <a:gdLst>
              <a:gd name="connsiteX0" fmla="*/ 0 w 2117558"/>
              <a:gd name="connsiteY0" fmla="*/ 90668 h 206172"/>
              <a:gd name="connsiteX1" fmla="*/ 1453415 w 2117558"/>
              <a:gd name="connsiteY1" fmla="*/ 4041 h 206172"/>
              <a:gd name="connsiteX2" fmla="*/ 2117558 w 2117558"/>
              <a:gd name="connsiteY2" fmla="*/ 206172 h 206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7558" h="206172">
                <a:moveTo>
                  <a:pt x="0" y="90668"/>
                </a:moveTo>
                <a:cubicBezTo>
                  <a:pt x="550244" y="37729"/>
                  <a:pt x="1100489" y="-15210"/>
                  <a:pt x="1453415" y="4041"/>
                </a:cubicBezTo>
                <a:cubicBezTo>
                  <a:pt x="1806341" y="23292"/>
                  <a:pt x="1961949" y="114732"/>
                  <a:pt x="2117558" y="206172"/>
                </a:cubicBezTo>
              </a:path>
            </a:pathLst>
          </a:cu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1922621" y="4419600"/>
            <a:ext cx="3849529" cy="708706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Freeform 10"/>
          <p:cNvSpPr/>
          <p:nvPr/>
        </p:nvSpPr>
        <p:spPr>
          <a:xfrm>
            <a:off x="4918510" y="4457700"/>
            <a:ext cx="1813160" cy="239691"/>
          </a:xfrm>
          <a:custGeom>
            <a:avLst/>
            <a:gdLst>
              <a:gd name="connsiteX0" fmla="*/ 0 w 2117558"/>
              <a:gd name="connsiteY0" fmla="*/ 90668 h 206172"/>
              <a:gd name="connsiteX1" fmla="*/ 1453415 w 2117558"/>
              <a:gd name="connsiteY1" fmla="*/ 4041 h 206172"/>
              <a:gd name="connsiteX2" fmla="*/ 2117558 w 2117558"/>
              <a:gd name="connsiteY2" fmla="*/ 206172 h 206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7558" h="206172">
                <a:moveTo>
                  <a:pt x="0" y="90668"/>
                </a:moveTo>
                <a:cubicBezTo>
                  <a:pt x="550244" y="37729"/>
                  <a:pt x="1100489" y="-15210"/>
                  <a:pt x="1453415" y="4041"/>
                </a:cubicBezTo>
                <a:cubicBezTo>
                  <a:pt x="1806341" y="23292"/>
                  <a:pt x="1961949" y="114732"/>
                  <a:pt x="2117558" y="206172"/>
                </a:cubicBezTo>
              </a:path>
            </a:pathLst>
          </a:cu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80189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750" dirty="0"/>
              <a:t>Lagrange Interpolation Formula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524000"/>
                <a:ext cx="8382000" cy="495300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000" b="1" dirty="0">
                    <a:solidFill>
                      <a:schemeClr val="tx2">
                        <a:lumMod val="75000"/>
                      </a:schemeClr>
                    </a:solidFill>
                  </a:rPr>
                  <a:t>Lagrange Interpolation formula is applicable to equally spaced data as well as unequal spaced data.</a:t>
                </a:r>
              </a:p>
              <a:p>
                <a:pPr marL="0" indent="0">
                  <a:buNone/>
                </a:pPr>
                <a:r>
                  <a:rPr lang="en-US" sz="2000" b="1" dirty="0"/>
                  <a:t>Development of Formula:</a:t>
                </a:r>
              </a:p>
              <a:p>
                <a:pPr marL="0" indent="0">
                  <a:buNone/>
                </a:pPr>
                <a:r>
                  <a:rPr lang="en-US" sz="2000" dirty="0"/>
                  <a:t>Let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𝑦</m:t>
                    </m:r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000" dirty="0"/>
                  <a:t> be a function which takes the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/>
                      </a:rPr>
                      <m:t> 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/>
                      </a:rPr>
                      <m:t> ,…,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000" dirty="0"/>
                  <a:t> corresponding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/>
                      </a:rPr>
                      <m:t> 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sz="200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000" dirty="0"/>
                  <a:t>. Since there are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𝑛</m:t>
                    </m:r>
                    <m:r>
                      <a:rPr lang="en-US" sz="2000" i="1">
                        <a:latin typeface="Cambria Math"/>
                      </a:rPr>
                      <m:t>+1</m:t>
                    </m:r>
                  </m:oMath>
                </a14:m>
                <a:r>
                  <a:rPr lang="en-US" sz="2000" dirty="0"/>
                  <a:t> values of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𝑦</m:t>
                    </m:r>
                  </m:oMath>
                </a14:m>
                <a:r>
                  <a:rPr lang="en-US" sz="2000" dirty="0"/>
                  <a:t> corresponding to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  <m:r>
                          <a:rPr lang="en-US" sz="2000" i="1">
                            <a:latin typeface="Cambria Math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sz="2000" dirty="0"/>
                  <a:t> values of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𝑥</m:t>
                    </m:r>
                  </m:oMath>
                </a14:m>
                <a:r>
                  <a:rPr lang="en-US" sz="2000" dirty="0"/>
                  <a:t> , we can represent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𝑓</m:t>
                    </m:r>
                    <m:r>
                      <a:rPr lang="en-US" sz="2000" i="1">
                        <a:latin typeface="Cambria Math"/>
                      </a:rPr>
                      <m:t>(</m:t>
                    </m:r>
                    <m:r>
                      <a:rPr lang="en-US" sz="2000" i="1">
                        <a:latin typeface="Cambria Math"/>
                      </a:rPr>
                      <m:t>𝑥</m:t>
                    </m:r>
                    <m:r>
                      <a:rPr lang="en-US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 by a polynomial of degree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𝑛</m:t>
                    </m:r>
                  </m:oMath>
                </a14:m>
                <a:r>
                  <a:rPr lang="en-US" sz="2000" dirty="0"/>
                  <a:t>.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Let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𝑦</m:t>
                    </m:r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000" dirty="0"/>
                  <a:t> then </a:t>
                </a:r>
                <a:r>
                  <a:rPr lang="en-US" sz="2000" b="1" dirty="0"/>
                  <a:t>first degree polynomial</a:t>
                </a:r>
                <a:r>
                  <a:rPr lang="en-US" sz="2000" dirty="0"/>
                  <a:t>(straight line) for two sets of values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r>
                          <a:rPr lang="en-US" sz="2000" i="1">
                            <a:latin typeface="Cambria Math"/>
                          </a:rPr>
                          <m:t> , 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000" i="1">
                        <a:latin typeface="Cambria Math"/>
                      </a:rPr>
                      <m:t>𝑎𝑛𝑑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sz="2000" i="1">
                            <a:latin typeface="Cambria Math"/>
                          </a:rPr>
                          <m:t> , 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dirty="0"/>
                  <a:t> is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/>
                        </a:rPr>
                        <m:t>𝑦</m:t>
                      </m:r>
                      <m:r>
                        <a:rPr lang="en-US" sz="2000" i="1">
                          <a:latin typeface="Cambria Math"/>
                        </a:rPr>
                        <m:t>−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en-US" sz="20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/>
                            </a:rPr>
                            <m:t>𝑥</m:t>
                          </m:r>
                          <m:r>
                            <a:rPr lang="en-US" sz="20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sz="2000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000" i="1">
                          <a:latin typeface="Cambria Math"/>
                        </a:rPr>
                        <m:t>=</m:t>
                      </m:r>
                      <m:r>
                        <a:rPr lang="en-US" sz="2000" i="1">
                          <a:latin typeface="Cambria Math"/>
                        </a:rPr>
                        <m:t>𝑦</m:t>
                      </m:r>
                      <m:r>
                        <a:rPr lang="en-US" sz="20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/>
                            </a:rPr>
                            <m:t>𝑥</m:t>
                          </m:r>
                          <m:r>
                            <a:rPr lang="en-US" sz="20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en-US" sz="2000" i="1"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/>
                            </a:rPr>
                            <m:t>𝑥</m:t>
                          </m:r>
                          <m:r>
                            <a:rPr lang="en-US" sz="20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/>
                            </a:rPr>
                            <m:t>𝑦</m:t>
                          </m:r>
                        </m:e>
                        <m:sub>
                          <m:r>
                            <a:rPr lang="en-US" sz="2000" i="1"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US" sz="200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000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000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0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000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000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524000"/>
                <a:ext cx="8382000" cy="4953000"/>
              </a:xfrm>
              <a:blipFill>
                <a:blip r:embed="rId2"/>
                <a:stretch>
                  <a:fillRect l="-727" t="-492" r="-8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16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81000" y="990600"/>
                <a:ext cx="8229600" cy="541020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2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200" dirty="0"/>
              </a:p>
              <a:p>
                <a:pPr marL="0" indent="0">
                  <a:buNone/>
                </a:pPr>
                <a:r>
                  <a:rPr lang="en-US" sz="2200" dirty="0"/>
                  <a:t>where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  <m:r>
                            <a:rPr lang="en-US" sz="22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2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n-US" sz="2200" i="1">
                          <a:latin typeface="Cambria Math"/>
                        </a:rPr>
                        <m:t>  </m:t>
                      </m:r>
                      <m:r>
                        <a:rPr lang="en-US" sz="2200" i="1">
                          <a:latin typeface="Cambria Math"/>
                        </a:rPr>
                        <m:t>𝑎𝑛𝑑</m:t>
                      </m:r>
                      <m:r>
                        <a:rPr lang="en-US" sz="2200" i="1">
                          <a:latin typeface="Cambria Math" panose="02040503050406030204" pitchFamily="18" charset="0"/>
                        </a:rPr>
                        <m:t>      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  <m:r>
                            <a:rPr lang="en-US" sz="22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200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200" dirty="0" smtClean="0"/>
              </a:p>
              <a:p>
                <a:pPr marL="0" indent="0">
                  <a:buNone/>
                </a:pPr>
                <a:r>
                  <a:rPr lang="en-US" sz="2200" dirty="0" smtClean="0"/>
                  <a:t>For three </a:t>
                </a:r>
                <a:r>
                  <a:rPr lang="en-US" sz="2200" dirty="0"/>
                  <a:t>sets of values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  <m:r>
                          <a:rPr lang="en-US" sz="2200" i="1">
                            <a:latin typeface="Cambria Math"/>
                          </a:rPr>
                          <m:t> , 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200" i="1"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en-US" sz="2200" i="1">
                            <a:latin typeface="Cambria Math"/>
                          </a:rPr>
                          <m:t> , 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2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200" dirty="0"/>
                  <a:t> </a:t>
                </a:r>
                <a:r>
                  <a:rPr lang="en-US" sz="2200" dirty="0" smtClean="0"/>
                  <a:t>and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200" i="1">
                            <a:latin typeface="Cambria Math"/>
                          </a:rPr>
                          <m:t> , 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200" dirty="0" smtClean="0"/>
                  <a:t>, second degree polynomial </a:t>
                </a:r>
                <a:r>
                  <a:rPr lang="en-US" sz="2200" dirty="0"/>
                  <a:t>is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200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200" dirty="0" smtClean="0"/>
              </a:p>
              <a:p>
                <a:pPr marL="0" indent="0">
                  <a:buNone/>
                </a:pPr>
                <a:r>
                  <a:rPr lang="en-US" sz="2200" dirty="0" smtClean="0"/>
                  <a:t>where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sz="2200" i="1">
                          <a:latin typeface="Cambria Math"/>
                        </a:rPr>
                        <m:t>  </m:t>
                      </m:r>
                      <m:r>
                        <a:rPr lang="en-US" sz="22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2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200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220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sz="2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sz="22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200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200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2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1000" y="990600"/>
                <a:ext cx="8229600" cy="5410200"/>
              </a:xfrm>
              <a:blipFill>
                <a:blip r:embed="rId2"/>
                <a:stretch>
                  <a:fillRect l="-9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7225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381000" y="914400"/>
                <a:ext cx="8343900" cy="14865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dirty="0">
                    <a:cs typeface="Arial" panose="020B0604020202020204" pitchFamily="34" charset="0"/>
                  </a:rPr>
                  <a:t>Thus nth degree polynomial for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>
                    <a:cs typeface="Arial" panose="020B0604020202020204" pitchFamily="34" charset="0"/>
                  </a:rPr>
                  <a:t> for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+1)</m:t>
                    </m:r>
                  </m:oMath>
                </a14:m>
                <a:r>
                  <a:rPr lang="en-US" sz="2000" dirty="0">
                    <a:cs typeface="Arial" panose="020B0604020202020204" pitchFamily="34" charset="0"/>
                  </a:rPr>
                  <a:t> sets of data is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r>
                        <a:rPr lang="en-US" sz="2000" i="1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𝑤h𝑒𝑟𝑒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eqArr>
                            <m:eqArr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e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/>
                                </a:rPr>
                                <m:t>≠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/>
                                </a:rPr>
                                <m:t>𝑖</m:t>
                              </m:r>
                            </m:e>
                          </m:eqAr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en-US" sz="2000" dirty="0"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914400"/>
                <a:ext cx="8343900" cy="1486561"/>
              </a:xfrm>
              <a:prstGeom prst="rect">
                <a:avLst/>
              </a:prstGeom>
              <a:blipFill>
                <a:blip r:embed="rId2"/>
                <a:stretch>
                  <a:fillRect l="-804" t="-16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1"/>
          <p:cNvSpPr txBox="1">
            <a:spLocks/>
          </p:cNvSpPr>
          <p:nvPr/>
        </p:nvSpPr>
        <p:spPr>
          <a:xfrm>
            <a:off x="285750" y="2998092"/>
            <a:ext cx="6172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3000" kern="1200" spc="-75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smtClean="0"/>
              <a:t>Example 1: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00050" y="3444901"/>
            <a:ext cx="8324850" cy="746100"/>
          </a:xfrm>
          <a:prstGeom prst="rect">
            <a:avLst/>
          </a:prstGeom>
        </p:spPr>
        <p:txBody>
          <a:bodyPr>
            <a:noAutofit/>
          </a:bodyPr>
          <a:lstStyle>
            <a:lvl1pPr marL="137160" indent="-137160" algn="l" defTabSz="6858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1540" indent="-102870" algn="l" defTabSz="6858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05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28700" indent="-137160" algn="l" defTabSz="6858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9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65860" indent="-137160" algn="l" defTabSz="6858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9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03020" indent="-137160" algn="l" defTabSz="6858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9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180" indent="-137160" algn="l" defTabSz="6858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9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000" dirty="0" smtClean="0"/>
              <a:t>Find Lagrange Interpolation polynomial fitting the points given in the following table.</a:t>
            </a:r>
          </a:p>
          <a:p>
            <a:pPr marL="342900" indent="-342900">
              <a:buFont typeface="+mj-lt"/>
              <a:buAutoNum type="alphaLcParenR"/>
            </a:pPr>
            <a:endParaRPr lang="en-US" sz="2000" dirty="0" smtClean="0"/>
          </a:p>
          <a:p>
            <a:pPr marL="342900" indent="-342900">
              <a:buFont typeface="+mj-lt"/>
              <a:buAutoNum type="alphaLcParenR"/>
            </a:pPr>
            <a:endParaRPr lang="en-US" sz="2000" dirty="0" smtClean="0"/>
          </a:p>
          <a:p>
            <a:pPr marL="342900" indent="-342900">
              <a:buFont typeface="+mj-lt"/>
              <a:buAutoNum type="alphaLcParenR"/>
            </a:pPr>
            <a:endParaRPr lang="en-US" sz="2000" dirty="0" smtClean="0"/>
          </a:p>
          <a:p>
            <a:pPr marL="0" indent="0">
              <a:buFont typeface="Arial" pitchFamily="34" charset="0"/>
              <a:buNone/>
            </a:pPr>
            <a:endParaRPr lang="en-US" sz="2000" dirty="0" smtClean="0"/>
          </a:p>
          <a:p>
            <a:pPr marL="0" indent="0">
              <a:buFont typeface="Arial" pitchFamily="34" charset="0"/>
              <a:buNone/>
            </a:pPr>
            <a:endParaRPr lang="en-US" sz="2000" dirty="0" smtClean="0"/>
          </a:p>
          <a:p>
            <a:pPr marL="0" indent="0">
              <a:buFont typeface="Arial" pitchFamily="34" charset="0"/>
              <a:buNone/>
            </a:pPr>
            <a:endParaRPr lang="en-US" sz="2000" dirty="0" smtClean="0"/>
          </a:p>
          <a:p>
            <a:pPr marL="0" indent="0">
              <a:buFont typeface="Arial" pitchFamily="34" charset="0"/>
              <a:buNone/>
            </a:pPr>
            <a:endParaRPr lang="en-US" sz="2000" dirty="0" smtClean="0"/>
          </a:p>
          <a:p>
            <a:pPr marL="0" indent="0">
              <a:buFont typeface="Arial" pitchFamily="34" charset="0"/>
              <a:buNone/>
            </a:pP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63392798"/>
                  </p:ext>
                </p:extLst>
              </p:nvPr>
            </p:nvGraphicFramePr>
            <p:xfrm>
              <a:off x="2268310" y="4499232"/>
              <a:ext cx="4189640" cy="746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3792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549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latin typeface="Cambria Math"/>
                                  </a:rPr>
                                  <m:t>𝑥</m:t>
                                </m:r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3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4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6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549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smtClean="0">
                                    <a:latin typeface="Cambria Math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-3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30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132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63392798"/>
                  </p:ext>
                </p:extLst>
              </p:nvPr>
            </p:nvGraphicFramePr>
            <p:xfrm>
              <a:off x="2268310" y="4499232"/>
              <a:ext cx="4189640" cy="746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3792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3733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l="-725" t="-9677" r="-401449" b="-1306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3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4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6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733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3"/>
                          <a:stretch>
                            <a:fillRect l="-725" t="-111475" r="-401449" b="-327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-3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30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132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5810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28600" y="533400"/>
            <a:ext cx="8458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3000" kern="1200" spc="-75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Solution: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68224079"/>
                  </p:ext>
                </p:extLst>
              </p:nvPr>
            </p:nvGraphicFramePr>
            <p:xfrm>
              <a:off x="1905000" y="1025236"/>
              <a:ext cx="4189640" cy="1493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3792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254940">
                    <a:tc>
                      <a:txBody>
                        <a:bodyPr/>
                        <a:lstStyle/>
                        <a:p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2346675137"/>
                      </a:ext>
                    </a:extLst>
                  </a:tr>
                  <a:tr h="2549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dirty="0" smtClean="0">
                                    <a:latin typeface="Cambria Math"/>
                                  </a:rPr>
                                  <m:t>𝑥</m:t>
                                </m:r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3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4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6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549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smtClean="0">
                                    <a:latin typeface="Cambria Math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-3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30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132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254940">
                    <a:tc>
                      <a:txBody>
                        <a:bodyPr/>
                        <a:lstStyle/>
                        <a:p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en-US" sz="2000" b="1" i="1" smtClean="0"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37511337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68224079"/>
                  </p:ext>
                </p:extLst>
              </p:nvPr>
            </p:nvGraphicFramePr>
            <p:xfrm>
              <a:off x="1905000" y="1025236"/>
              <a:ext cx="4189640" cy="1493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3792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837928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373380">
                    <a:tc>
                      <a:txBody>
                        <a:bodyPr/>
                        <a:lstStyle/>
                        <a:p>
                          <a:pPr/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101460" t="-1613" r="-304380" b="-3112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200000" t="-1613" r="-202174" b="-3112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302190" t="-1613" r="-103650" b="-3112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399275" t="-1613" r="-2899" b="-3112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46675137"/>
                      </a:ext>
                    </a:extLst>
                  </a:tr>
                  <a:tr h="3733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725" t="-103279" r="-401449" b="-2163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3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4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6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733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725" t="-200000" r="-401449" b="-1129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-3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0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30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 smtClean="0"/>
                            <a:t>132</a:t>
                          </a:r>
                          <a:endParaRPr lang="en-US" sz="2000" dirty="0"/>
                        </a:p>
                      </a:txBody>
                      <a:tcPr marL="68580" marR="68580" marT="34290" marB="34290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73380">
                    <a:tc>
                      <a:txBody>
                        <a:bodyPr/>
                        <a:lstStyle/>
                        <a:p>
                          <a:pPr/>
                          <a:endParaRPr lang="en-US" sz="2000" dirty="0"/>
                        </a:p>
                      </a:txBody>
                      <a:tcPr marL="68580" marR="68580" marT="34290" marB="3429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101460" t="-304918" r="-304380" b="-147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200000" t="-304918" r="-202174" b="-147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302190" t="-304918" r="-103650" b="-147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34290" marB="34290">
                        <a:blipFill>
                          <a:blip r:embed="rId2"/>
                          <a:stretch>
                            <a:fillRect l="-399275" t="-304918" r="-2899" b="-1475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5113370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457200" y="2743200"/>
                <a:ext cx="8229600" cy="35471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=−3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0.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30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132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where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−3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−4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−6)</m:t>
                          </m:r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−3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−4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−6)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,  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−4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−6)</m:t>
                          </m:r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−4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−6)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−3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−6)</m:t>
                          </m:r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4−3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−6)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−3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−4)</m:t>
                          </m:r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−3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r>
                  <a:rPr lang="en-US" dirty="0" smtClean="0"/>
                  <a:t>Simplify and get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 smtClean="0"/>
                  <a:t>. </a:t>
                </a:r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743200"/>
                <a:ext cx="8229600" cy="3547125"/>
              </a:xfrm>
              <a:prstGeom prst="rect">
                <a:avLst/>
              </a:prstGeom>
              <a:blipFill>
                <a:blip r:embed="rId3"/>
                <a:stretch>
                  <a:fillRect l="-593" b="-18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173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096" y="457200"/>
            <a:ext cx="2395104" cy="457200"/>
          </a:xfrm>
        </p:spPr>
        <p:txBody>
          <a:bodyPr>
            <a:normAutofit/>
          </a:bodyPr>
          <a:lstStyle/>
          <a:p>
            <a:r>
              <a:rPr lang="en-US" sz="2400" dirty="0"/>
              <a:t>Example </a:t>
            </a:r>
            <a:r>
              <a:rPr lang="en-US" sz="2400" dirty="0" smtClean="0"/>
              <a:t>2: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61951" y="914400"/>
                <a:ext cx="8153400" cy="55591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000" dirty="0" smtClean="0"/>
                  <a:t>Find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 smtClean="0"/>
                  <a:t> at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dirty="0" smtClean="0"/>
                  <a:t> from the following table using Lagrange’s formu</a:t>
                </a:r>
                <a:r>
                  <a:rPr lang="en-US" sz="2000" dirty="0" smtClean="0"/>
                  <a:t>la.</a:t>
                </a:r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1951" y="914400"/>
                <a:ext cx="8153400" cy="555914"/>
              </a:xfrm>
              <a:blipFill>
                <a:blip r:embed="rId2"/>
                <a:stretch>
                  <a:fillRect l="-747" t="-4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111667"/>
              </p:ext>
            </p:extLst>
          </p:nvPr>
        </p:nvGraphicFramePr>
        <p:xfrm>
          <a:off x="838200" y="1363634"/>
          <a:ext cx="3429000" cy="74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52060685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x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-1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2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3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y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6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10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12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19</a:t>
                      </a:r>
                      <a:endParaRPr lang="en-US" sz="20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500496" y="2286000"/>
            <a:ext cx="1480704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3000" kern="1200" spc="-75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Solution: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457200" y="2743200"/>
                <a:ext cx="8229600" cy="35471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(1)≈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6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0.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12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2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where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−2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−3)</m:t>
                          </m:r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−2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−3)</m:t>
                          </m:r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−(−1)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−2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−3)</m:t>
                          </m:r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−3)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−(−1)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(1−3)</m:t>
                          </m:r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−3)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1−(−1)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3−2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r>
                  <a:rPr lang="en-US" dirty="0" smtClean="0"/>
                  <a:t>Simplify and </a:t>
                </a:r>
                <a:r>
                  <a:rPr lang="en-US" dirty="0" smtClean="0"/>
                  <a:t>get </a:t>
                </a:r>
                <a:r>
                  <a:rPr lang="en-US" smtClean="0"/>
                  <a:t>the answer. </a:t>
                </a:r>
                <a:endParaRPr lang="en-US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743200"/>
                <a:ext cx="8229600" cy="3547125"/>
              </a:xfrm>
              <a:prstGeom prst="rect">
                <a:avLst/>
              </a:prstGeom>
              <a:blipFill>
                <a:blip r:embed="rId3"/>
                <a:stretch>
                  <a:fillRect l="-593" b="-18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189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2683</TotalTime>
  <Words>287</Words>
  <Application>Microsoft Office PowerPoint</Application>
  <PresentationFormat>On-screen Show (4:3)</PresentationFormat>
  <Paragraphs>121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Cambria Math</vt:lpstr>
      <vt:lpstr>Clarity</vt:lpstr>
      <vt:lpstr>Interpolation</vt:lpstr>
      <vt:lpstr>Interpolation:</vt:lpstr>
      <vt:lpstr>There are several Interpolation Techniques.</vt:lpstr>
      <vt:lpstr>Data Types: Equally Spaced and Unequal Spaced Data</vt:lpstr>
      <vt:lpstr>Lagrange Interpolation Formula</vt:lpstr>
      <vt:lpstr>PowerPoint Presentation</vt:lpstr>
      <vt:lpstr>PowerPoint Presentation</vt:lpstr>
      <vt:lpstr>PowerPoint Presentation</vt:lpstr>
      <vt:lpstr>Example 2: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Numerical Methods/Analysis</dc:title>
  <dc:creator>Atifa Kanwal</dc:creator>
  <cp:lastModifiedBy>Atifa Kanwal</cp:lastModifiedBy>
  <cp:revision>253</cp:revision>
  <dcterms:created xsi:type="dcterms:W3CDTF">2018-02-12T05:10:45Z</dcterms:created>
  <dcterms:modified xsi:type="dcterms:W3CDTF">2023-03-13T17:00:51Z</dcterms:modified>
</cp:coreProperties>
</file>

<file path=docProps/thumbnail.jpeg>
</file>